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20" r:id="rId3"/>
  </p:sldMasterIdLst>
  <p:notesMasterIdLst>
    <p:notesMasterId r:id="rId24"/>
  </p:notesMasterIdLst>
  <p:sldIdLst>
    <p:sldId id="256" r:id="rId4"/>
    <p:sldId id="257" r:id="rId5"/>
    <p:sldId id="258" r:id="rId6"/>
    <p:sldId id="259" r:id="rId7"/>
    <p:sldId id="260" r:id="rId8"/>
    <p:sldId id="262" r:id="rId9"/>
    <p:sldId id="263" r:id="rId10"/>
    <p:sldId id="266" r:id="rId11"/>
    <p:sldId id="281" r:id="rId12"/>
    <p:sldId id="264" r:id="rId13"/>
    <p:sldId id="267" r:id="rId14"/>
    <p:sldId id="268" r:id="rId15"/>
    <p:sldId id="270" r:id="rId16"/>
    <p:sldId id="272" r:id="rId17"/>
    <p:sldId id="275" r:id="rId18"/>
    <p:sldId id="277" r:id="rId19"/>
    <p:sldId id="278" r:id="rId20"/>
    <p:sldId id="280" r:id="rId21"/>
    <p:sldId id="279" r:id="rId22"/>
    <p:sldId id="282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448" autoAdjust="0"/>
  </p:normalViewPr>
  <p:slideViewPr>
    <p:cSldViewPr snapToGrid="0">
      <p:cViewPr varScale="1">
        <p:scale>
          <a:sx n="97" d="100"/>
          <a:sy n="97" d="100"/>
        </p:scale>
        <p:origin x="1042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5fcf205a54_0_1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5fcf205a54_0_10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5fcf205a54_0_1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5fcf205a54_0_1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fcf205a54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5fcf205a54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5fcf205a54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5fcf205a54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5fcf205a54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5fcf205a54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5fcf205a54_0_9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5fcf205a54_0_9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5fcf205a54_0_1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5fcf205a54_0_1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5fcf205a54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5fcf205a54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5fcf205a54_0_9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5fcf205a54_0_9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5fcf205a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5fcf205a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5fcf205a54_0_9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5fcf205a54_0_9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5fcf205a54_0_9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5fcf205a54_0_9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fcf205a54_0_9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fcf205a54_0_9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5fcf205a54_0_9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5fcf205a54_0_9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5fcf205a54_0_1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5fcf205a54_0_1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5fcf205a54_0_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5fcf205a54_0_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12365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3893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35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145548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9111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524627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674602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39105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413885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8450" rtl="0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marL="914400" lvl="1" indent="-292100" rtl="0">
              <a:spcBef>
                <a:spcPts val="800"/>
              </a:spcBef>
              <a:spcAft>
                <a:spcPts val="0"/>
              </a:spcAft>
              <a:buSzPts val="1000"/>
              <a:buChar char="►"/>
              <a:defRPr/>
            </a:lvl2pPr>
            <a:lvl3pPr marL="1371600" lvl="2" indent="-279400" rtl="0">
              <a:spcBef>
                <a:spcPts val="800"/>
              </a:spcBef>
              <a:spcAft>
                <a:spcPts val="0"/>
              </a:spcAft>
              <a:buSzPts val="800"/>
              <a:buChar char="►"/>
              <a:defRPr/>
            </a:lvl3pPr>
            <a:lvl4pPr marL="1828800" lvl="3" indent="-273050" rtl="0">
              <a:spcBef>
                <a:spcPts val="800"/>
              </a:spcBef>
              <a:spcAft>
                <a:spcPts val="0"/>
              </a:spcAft>
              <a:buSzPts val="700"/>
              <a:buChar char="►"/>
              <a:defRPr/>
            </a:lvl4pPr>
            <a:lvl5pPr marL="2286000" lvl="4" indent="-273050" rtl="0">
              <a:spcBef>
                <a:spcPts val="800"/>
              </a:spcBef>
              <a:spcAft>
                <a:spcPts val="0"/>
              </a:spcAft>
              <a:buSzPts val="700"/>
              <a:buChar char="►"/>
              <a:defRPr/>
            </a:lvl5pPr>
            <a:lvl6pPr marL="2743200" lvl="5" indent="-273050" rtl="0">
              <a:spcBef>
                <a:spcPts val="800"/>
              </a:spcBef>
              <a:spcAft>
                <a:spcPts val="0"/>
              </a:spcAft>
              <a:buSzPts val="700"/>
              <a:buChar char="►"/>
              <a:defRPr/>
            </a:lvl6pPr>
            <a:lvl7pPr marL="3200400" lvl="6" indent="-273050" rtl="0">
              <a:spcBef>
                <a:spcPts val="800"/>
              </a:spcBef>
              <a:spcAft>
                <a:spcPts val="0"/>
              </a:spcAft>
              <a:buSzPts val="700"/>
              <a:buChar char="►"/>
              <a:defRPr/>
            </a:lvl7pPr>
            <a:lvl8pPr marL="3657600" lvl="7" indent="-273050" rtl="0">
              <a:spcBef>
                <a:spcPts val="800"/>
              </a:spcBef>
              <a:spcAft>
                <a:spcPts val="0"/>
              </a:spcAft>
              <a:buSzPts val="700"/>
              <a:buChar char="►"/>
              <a:defRPr/>
            </a:lvl8pPr>
            <a:lvl9pPr marL="4114800" lvl="8" indent="-273050" rtl="0">
              <a:spcBef>
                <a:spcPts val="800"/>
              </a:spcBef>
              <a:spcAft>
                <a:spcPts val="0"/>
              </a:spcAft>
              <a:buSzPts val="700"/>
              <a:buChar char="►"/>
              <a:defRPr/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488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320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48969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71331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1109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56092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79157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9427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2307227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97516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upta.akan@northeastern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>
            <a:spLocks noGrp="1"/>
          </p:cNvSpPr>
          <p:nvPr>
            <p:ph type="ctrTitle"/>
          </p:nvPr>
        </p:nvSpPr>
        <p:spPr>
          <a:xfrm>
            <a:off x="516625" y="1939600"/>
            <a:ext cx="7135801" cy="729325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 Management System</a:t>
            </a:r>
            <a:endParaRPr sz="3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Google Shape;152;p19"/>
          <p:cNvSpPr txBox="1">
            <a:spLocks noGrp="1"/>
          </p:cNvSpPr>
          <p:nvPr>
            <p:ph type="subTitle" idx="4294967295"/>
          </p:nvPr>
        </p:nvSpPr>
        <p:spPr>
          <a:xfrm>
            <a:off x="228599" y="3506196"/>
            <a:ext cx="6487511" cy="134441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" sz="1200" b="1" dirty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Project By:</a:t>
            </a:r>
            <a:endParaRPr sz="1200" b="1" dirty="0">
              <a:solidFill>
                <a:schemeClr val="tx2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200" b="1" dirty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Group Name: Team Oops!</a:t>
            </a:r>
            <a:br>
              <a:rPr lang="en" sz="1200" b="1" dirty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</a:br>
            <a:r>
              <a:rPr lang="en" sz="1200" b="1" dirty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Team Members: </a:t>
            </a: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Akansha Gupta, Vaishali Jeenwal, Akshitha Kamshetty</a:t>
            </a:r>
            <a:b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</a:b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Information Systems, Northeastern University</a:t>
            </a:r>
            <a:b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</a:b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  <a:hlinkClick r:id="rId3"/>
              </a:rPr>
              <a:t>gupta.akan@northeastern.edu</a:t>
            </a:r>
            <a:r>
              <a:rPr lang="en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, </a:t>
            </a:r>
            <a:r>
              <a:rPr lang="en-IN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jeenwal.v@northeastern.edu, kamshetty.a@northeastern.edu</a:t>
            </a:r>
            <a:endParaRPr sz="12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4CE276-0D5D-B940-FC72-70C13F66CC62}"/>
              </a:ext>
            </a:extLst>
          </p:cNvPr>
          <p:cNvSpPr txBox="1"/>
          <p:nvPr/>
        </p:nvSpPr>
        <p:spPr>
          <a:xfrm>
            <a:off x="2836069" y="2597487"/>
            <a:ext cx="4550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secure password is your first line of defense!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p21">
            <a:extLst>
              <a:ext uri="{FF2B5EF4-FFF2-40B4-BE49-F238E27FC236}">
                <a16:creationId xmlns:a16="http://schemas.microsoft.com/office/drawing/2014/main" id="{2D7265AF-078E-C321-7E88-CB50B4F2B5AA}"/>
              </a:ext>
            </a:extLst>
          </p:cNvPr>
          <p:cNvSpPr txBox="1"/>
          <p:nvPr/>
        </p:nvSpPr>
        <p:spPr>
          <a:xfrm>
            <a:off x="1203187" y="153516"/>
            <a:ext cx="502449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sz="24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76BCAC-1590-1852-5962-8456BC1EC4E8}"/>
              </a:ext>
            </a:extLst>
          </p:cNvPr>
          <p:cNvSpPr txBox="1"/>
          <p:nvPr/>
        </p:nvSpPr>
        <p:spPr>
          <a:xfrm>
            <a:off x="507207" y="1088042"/>
            <a:ext cx="6607969" cy="296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Previous Works/Findings: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PMF: Semantic Annotations Elevate Password Manager Efficiency" by Quentin Stafford-Fraser enhances password managers with semantic annotations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Investigating the Ideal Password Management System" by Shivam K. Shinde and Mohit V. Deshpande explores design and features.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highlight>
                  <a:srgbClr val="FFFFFF"/>
                </a:highlight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Comparing Our Solutions to Given References.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Unlike past research, our project creatively merges real-time password expiration alerts with the security focus of "Password-Manager Friendly (PMF): Semantic Annotations."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Moreover, while "A Study for an Ideal Password Management System" explores user preferences, our solution uniquely prioritizes proactive security.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/>
          <p:nvPr/>
        </p:nvSpPr>
        <p:spPr>
          <a:xfrm>
            <a:off x="284606" y="1861516"/>
            <a:ext cx="4334400" cy="209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Programming Language &amp; Libraries: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as the primary programming language.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JavaFX Library for building graphical user interfaces.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Scene Builder to create UI layouts using FXML.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Managed time-related operations using TimeUnit.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Integrated AWT Toolkit and Clipboard for copying passwords.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Utilized java.util.Date Library for handling time-sensitive operations</a:t>
            </a:r>
            <a:endParaRPr sz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9" name="Google Shape;219;p30"/>
          <p:cNvSpPr txBox="1"/>
          <p:nvPr/>
        </p:nvSpPr>
        <p:spPr>
          <a:xfrm>
            <a:off x="284606" y="707484"/>
            <a:ext cx="3994500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Architecture: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Utilized the Model-View-Controller (MVC) architectural pattern.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Components: Controller, DAO (Data Access Object), and View.</a:t>
            </a:r>
            <a:endParaRPr sz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0" name="Google Shape;220;p30"/>
          <p:cNvSpPr txBox="1"/>
          <p:nvPr/>
        </p:nvSpPr>
        <p:spPr>
          <a:xfrm>
            <a:off x="4279106" y="789288"/>
            <a:ext cx="2828925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Structures: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Utilized Collections, ArrayList and HashMap for efficient data storage and management.</a:t>
            </a:r>
            <a:endParaRPr sz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1" name="Google Shape;221;p30"/>
          <p:cNvSpPr txBox="1"/>
          <p:nvPr/>
        </p:nvSpPr>
        <p:spPr>
          <a:xfrm>
            <a:off x="4279106" y="1873320"/>
            <a:ext cx="3102850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 Generation and Encryption: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Generated secure passwords using SecureRandom and Base64.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Implemented password encryption using Java's Cipher and SecretKey.</a:t>
            </a:r>
            <a:endParaRPr sz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Google Shape;163;p21">
            <a:extLst>
              <a:ext uri="{FF2B5EF4-FFF2-40B4-BE49-F238E27FC236}">
                <a16:creationId xmlns:a16="http://schemas.microsoft.com/office/drawing/2014/main" id="{1F4FAA0B-C302-C776-6BC7-F283B55423C2}"/>
              </a:ext>
            </a:extLst>
          </p:cNvPr>
          <p:cNvSpPr txBox="1"/>
          <p:nvPr/>
        </p:nvSpPr>
        <p:spPr>
          <a:xfrm>
            <a:off x="1203187" y="153516"/>
            <a:ext cx="502449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  <a:endParaRPr sz="24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/>
          <p:nvPr/>
        </p:nvSpPr>
        <p:spPr>
          <a:xfrm>
            <a:off x="198581" y="856601"/>
            <a:ext cx="3660000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 Handling and Exception Management: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Implemented try-catch blocks to manage exceptions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Handled FileNotFoundException and IOException</a:t>
            </a:r>
            <a:endParaRPr sz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Google Shape;230;p31"/>
          <p:cNvSpPr txBox="1"/>
          <p:nvPr/>
        </p:nvSpPr>
        <p:spPr>
          <a:xfrm>
            <a:off x="4087694" y="771072"/>
            <a:ext cx="3000000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Interaction: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Created user interfaces using JavaFX and FXML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Applied principles of Abstract Class and Inheritance for UI components</a:t>
            </a:r>
            <a:endParaRPr sz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1" name="Google Shape;231;p31"/>
          <p:cNvSpPr txBox="1"/>
          <p:nvPr/>
        </p:nvSpPr>
        <p:spPr>
          <a:xfrm>
            <a:off x="262900" y="2037758"/>
            <a:ext cx="3000000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Secure Key Generation: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Generated secure keys using KeyGenerator for encryption.</a:t>
            </a:r>
            <a:endParaRPr sz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2" name="Google Shape;232;p31"/>
          <p:cNvSpPr txBox="1"/>
          <p:nvPr/>
        </p:nvSpPr>
        <p:spPr>
          <a:xfrm>
            <a:off x="4087694" y="2112635"/>
            <a:ext cx="3511200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 Handling and Data Management: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Handled IOException for file operations.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Stored user data in files with proper error handling.</a:t>
            </a:r>
            <a:endParaRPr sz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3" name="Google Shape;233;p31"/>
          <p:cNvSpPr txBox="1"/>
          <p:nvPr/>
        </p:nvSpPr>
        <p:spPr>
          <a:xfrm>
            <a:off x="262900" y="2859491"/>
            <a:ext cx="376050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Used in the Project: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Eclipse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 repository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Scene Builder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Management Tools: Trello (</a:t>
            </a:r>
            <a:r>
              <a:rPr lang="en" sz="1200" dirty="0">
                <a:solidFill>
                  <a:srgbClr val="99CA3C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https://trello.com</a:t>
            </a: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Documentation Tools: Adobe Pdf, Google Docs, Google slide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 (txt) for storage</a:t>
            </a:r>
            <a:endParaRPr sz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Google Shape;163;p21">
            <a:extLst>
              <a:ext uri="{FF2B5EF4-FFF2-40B4-BE49-F238E27FC236}">
                <a16:creationId xmlns:a16="http://schemas.microsoft.com/office/drawing/2014/main" id="{695537B3-0AF9-AAB6-286C-47079210DA56}"/>
              </a:ext>
            </a:extLst>
          </p:cNvPr>
          <p:cNvSpPr txBox="1"/>
          <p:nvPr/>
        </p:nvSpPr>
        <p:spPr>
          <a:xfrm>
            <a:off x="1203187" y="153516"/>
            <a:ext cx="502449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Cont.</a:t>
            </a:r>
            <a:endParaRPr sz="24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222;p30">
            <a:extLst>
              <a:ext uri="{FF2B5EF4-FFF2-40B4-BE49-F238E27FC236}">
                <a16:creationId xmlns:a16="http://schemas.microsoft.com/office/drawing/2014/main" id="{12378D4D-6127-33EF-A90E-3FAC46FD3762}"/>
              </a:ext>
            </a:extLst>
          </p:cNvPr>
          <p:cNvSpPr txBox="1"/>
          <p:nvPr/>
        </p:nvSpPr>
        <p:spPr>
          <a:xfrm>
            <a:off x="4179096" y="3241832"/>
            <a:ext cx="3000000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Persistence: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Implemented data persistence through File I/O operations.</a:t>
            </a:r>
            <a:endParaRPr sz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>
            <a:spLocks noGrp="1"/>
          </p:cNvSpPr>
          <p:nvPr>
            <p:ph type="body" idx="1"/>
          </p:nvPr>
        </p:nvSpPr>
        <p:spPr>
          <a:xfrm>
            <a:off x="660261" y="926128"/>
            <a:ext cx="6469200" cy="329124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IN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Conclusion:</a:t>
            </a:r>
          </a:p>
          <a:p>
            <a:pPr marL="742950" lvl="1" indent="-2857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Successfully developed and implemented a functional Password Management System</a:t>
            </a:r>
          </a:p>
          <a:p>
            <a:pPr marL="742950" lvl="1" indent="-2857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Enhanced Security</a:t>
            </a:r>
          </a:p>
          <a:p>
            <a:pPr marL="742950" lvl="1" indent="-2857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User-Friendly Interface</a:t>
            </a:r>
          </a:p>
          <a:p>
            <a:pPr marL="742950" lvl="1" indent="-2857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 Expiry Notifications</a:t>
            </a:r>
          </a:p>
          <a:p>
            <a:pPr marL="742950" lvl="1" indent="-2857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Strong Password Generation</a:t>
            </a:r>
            <a:endParaRPr lang="en-US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Work:</a:t>
            </a:r>
          </a:p>
          <a:p>
            <a:pPr marL="742950" lvl="1" indent="-2857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Browser Extension</a:t>
            </a:r>
          </a:p>
          <a:p>
            <a:pPr marL="742950" lvl="1" indent="-2857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Backup and Recovery</a:t>
            </a:r>
          </a:p>
          <a:p>
            <a:pPr marL="742950" lvl="1" indent="-2857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filling password </a:t>
            </a:r>
            <a:endParaRPr lang="en-US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163;p21">
            <a:extLst>
              <a:ext uri="{FF2B5EF4-FFF2-40B4-BE49-F238E27FC236}">
                <a16:creationId xmlns:a16="http://schemas.microsoft.com/office/drawing/2014/main" id="{791741C0-4185-5E1E-CE80-2857DE1653E8}"/>
              </a:ext>
            </a:extLst>
          </p:cNvPr>
          <p:cNvSpPr txBox="1"/>
          <p:nvPr/>
        </p:nvSpPr>
        <p:spPr>
          <a:xfrm>
            <a:off x="1203187" y="156712"/>
            <a:ext cx="502449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 &amp; Future Work</a:t>
            </a:r>
            <a:endParaRPr sz="24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p21">
            <a:extLst>
              <a:ext uri="{FF2B5EF4-FFF2-40B4-BE49-F238E27FC236}">
                <a16:creationId xmlns:a16="http://schemas.microsoft.com/office/drawing/2014/main" id="{9D2BD208-ED43-384F-9A7E-2E920F73EB24}"/>
              </a:ext>
            </a:extLst>
          </p:cNvPr>
          <p:cNvSpPr txBox="1"/>
          <p:nvPr/>
        </p:nvSpPr>
        <p:spPr>
          <a:xfrm>
            <a:off x="1217475" y="47471"/>
            <a:ext cx="502449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Evaluation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877C8B5-DB84-A366-470D-ACA140F3D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17" y="834642"/>
            <a:ext cx="1719254" cy="116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27CEC24-27CD-8146-69B5-AA71A4B16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222" y="890423"/>
            <a:ext cx="1597873" cy="108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8D8F8C26-11C1-C829-1CA2-01F95FD42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208" y="928918"/>
            <a:ext cx="1556699" cy="107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65B774A7-B08E-5073-60F1-066E48370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60" y="955759"/>
            <a:ext cx="1520077" cy="104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820D32-4FE3-A1ED-D651-735A875F000D}"/>
              </a:ext>
            </a:extLst>
          </p:cNvPr>
          <p:cNvSpPr txBox="1"/>
          <p:nvPr/>
        </p:nvSpPr>
        <p:spPr>
          <a:xfrm>
            <a:off x="565940" y="1978710"/>
            <a:ext cx="971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Login Page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0752E6-47AC-531B-F99D-9F8894ABCAEC}"/>
              </a:ext>
            </a:extLst>
          </p:cNvPr>
          <p:cNvSpPr txBox="1"/>
          <p:nvPr/>
        </p:nvSpPr>
        <p:spPr>
          <a:xfrm>
            <a:off x="2037292" y="1982536"/>
            <a:ext cx="1442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Registration Page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932A20-407C-C8AE-380B-CDC015ED04BC}"/>
              </a:ext>
            </a:extLst>
          </p:cNvPr>
          <p:cNvSpPr txBox="1"/>
          <p:nvPr/>
        </p:nvSpPr>
        <p:spPr>
          <a:xfrm>
            <a:off x="3942503" y="1978710"/>
            <a:ext cx="1217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Main Page</a:t>
            </a:r>
          </a:p>
        </p:txBody>
      </p:sp>
      <p:pic>
        <p:nvPicPr>
          <p:cNvPr id="3094" name="Picture 22">
            <a:extLst>
              <a:ext uri="{FF2B5EF4-FFF2-40B4-BE49-F238E27FC236}">
                <a16:creationId xmlns:a16="http://schemas.microsoft.com/office/drawing/2014/main" id="{E227836D-C652-AF4C-D456-8501EB2B0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300" y="2583601"/>
            <a:ext cx="1702179" cy="11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>
            <a:extLst>
              <a:ext uri="{FF2B5EF4-FFF2-40B4-BE49-F238E27FC236}">
                <a16:creationId xmlns:a16="http://schemas.microsoft.com/office/drawing/2014/main" id="{475F47DC-E3E7-7BBE-D551-64C2810C5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208" y="2599967"/>
            <a:ext cx="1660086" cy="115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D7C80F-2DC0-5575-6597-B0122593A65F}"/>
              </a:ext>
            </a:extLst>
          </p:cNvPr>
          <p:cNvSpPr txBox="1"/>
          <p:nvPr/>
        </p:nvSpPr>
        <p:spPr>
          <a:xfrm>
            <a:off x="5737694" y="1970788"/>
            <a:ext cx="1517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Add New Password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3954E8D7-F113-A096-BA9C-48771E710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17" y="2571750"/>
            <a:ext cx="1719977" cy="116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>
            <a:extLst>
              <a:ext uri="{FF2B5EF4-FFF2-40B4-BE49-F238E27FC236}">
                <a16:creationId xmlns:a16="http://schemas.microsoft.com/office/drawing/2014/main" id="{58E8AF06-ED75-10FE-39FC-5B66141AF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022" y="2675747"/>
            <a:ext cx="1570121" cy="107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F4EE9B-3509-7D04-530D-8BC1F665DF13}"/>
              </a:ext>
            </a:extLst>
          </p:cNvPr>
          <p:cNvSpPr txBox="1"/>
          <p:nvPr/>
        </p:nvSpPr>
        <p:spPr>
          <a:xfrm>
            <a:off x="494453" y="3740526"/>
            <a:ext cx="1217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Edit Password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D1FEC5-64A9-0D4A-D3EE-941C1B6BD2BC}"/>
              </a:ext>
            </a:extLst>
          </p:cNvPr>
          <p:cNvSpPr txBox="1"/>
          <p:nvPr/>
        </p:nvSpPr>
        <p:spPr>
          <a:xfrm>
            <a:off x="2091193" y="3751718"/>
            <a:ext cx="1601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Generate Password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45B1EE-F363-7478-A5FB-BEEFC5DC2DF0}"/>
              </a:ext>
            </a:extLst>
          </p:cNvPr>
          <p:cNvSpPr txBox="1"/>
          <p:nvPr/>
        </p:nvSpPr>
        <p:spPr>
          <a:xfrm>
            <a:off x="5601182" y="3751718"/>
            <a:ext cx="2133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Get Searched Password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BD74D9-5DF7-09DE-8F35-0B8BBC6482DB}"/>
              </a:ext>
            </a:extLst>
          </p:cNvPr>
          <p:cNvSpPr txBox="1"/>
          <p:nvPr/>
        </p:nvSpPr>
        <p:spPr>
          <a:xfrm>
            <a:off x="3977932" y="3759640"/>
            <a:ext cx="1623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Search Password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3DADEA-DDC8-25EA-E24C-71D4EA3566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62166" y="2558355"/>
            <a:ext cx="1680356" cy="13107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16418A-1470-D48D-BCAA-A67C19A3D09E}"/>
              </a:ext>
            </a:extLst>
          </p:cNvPr>
          <p:cNvSpPr txBox="1"/>
          <p:nvPr/>
        </p:nvSpPr>
        <p:spPr>
          <a:xfrm>
            <a:off x="7782324" y="3859433"/>
            <a:ext cx="1623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Alert Notification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3;p21">
            <a:extLst>
              <a:ext uri="{FF2B5EF4-FFF2-40B4-BE49-F238E27FC236}">
                <a16:creationId xmlns:a16="http://schemas.microsoft.com/office/drawing/2014/main" id="{0A1810B7-41B8-95F7-9BB8-4CDB6B0E036A}"/>
              </a:ext>
            </a:extLst>
          </p:cNvPr>
          <p:cNvSpPr txBox="1"/>
          <p:nvPr/>
        </p:nvSpPr>
        <p:spPr>
          <a:xfrm>
            <a:off x="1203187" y="156712"/>
            <a:ext cx="502449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Discussion &amp; Outcomes</a:t>
            </a:r>
            <a:endParaRPr sz="24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245;p33">
            <a:extLst>
              <a:ext uri="{FF2B5EF4-FFF2-40B4-BE49-F238E27FC236}">
                <a16:creationId xmlns:a16="http://schemas.microsoft.com/office/drawing/2014/main" id="{3E960428-40B9-655A-5945-7B1C3557C8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81668" y="844988"/>
            <a:ext cx="6840676" cy="379845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IN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Discussion:</a:t>
            </a:r>
          </a:p>
          <a:p>
            <a:pPr marL="742950" lvl="1" indent="-2857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Created a secure, user-friendly password manager app for efficient project password management.</a:t>
            </a:r>
          </a:p>
          <a:p>
            <a:pPr marL="742950" lvl="1" indent="-2857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Enhances security by storing, editing, and organizing online credentials, reducing password risks.</a:t>
            </a:r>
          </a:p>
          <a:p>
            <a:pPr marL="742950" lvl="1" indent="-2857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discussion covers key features, contributions, challenges, and potential improvements of the project.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Outcomes:</a:t>
            </a:r>
          </a:p>
          <a:p>
            <a:pPr marL="742950" lvl="1" indent="-2857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app fulfills a critical need for strong digital password management.</a:t>
            </a:r>
          </a:p>
          <a:p>
            <a:pPr marL="742950" lvl="1" indent="-2857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offering a secure platform for credentials, the app enhances cybersecurity practices.</a:t>
            </a:r>
          </a:p>
          <a:p>
            <a:pPr marL="742950" lvl="1" indent="-2857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 are empowered to create stronger passwords, avoid password reuse, and proactively update passwords as needed.</a:t>
            </a:r>
          </a:p>
          <a:p>
            <a:pPr marL="742950" lvl="1" indent="-2857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Proactive password security reduces unauthorized access and data breach risks.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/>
          <p:nvPr/>
        </p:nvSpPr>
        <p:spPr>
          <a:xfrm>
            <a:off x="1143000" y="833327"/>
            <a:ext cx="5779294" cy="3582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Akansha Gupta: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 Encryption and Decryption implementation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 Password Implementation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 Password Implementation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Alert Notification to change Password implementation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 Password Implementation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Password Implementation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Page Implementation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 handling and exception management</a:t>
            </a:r>
            <a:endParaRPr lang="en-IN" sz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level Design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UML Flow Diagram for System Design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 Handling and Data Management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Maintained Version Control – Git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Prepared PPT and Report Document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Coordination with Mentor(TA) and Team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Code Review</a:t>
            </a:r>
          </a:p>
        </p:txBody>
      </p:sp>
      <p:sp>
        <p:nvSpPr>
          <p:cNvPr id="288" name="Google Shape;288;p40"/>
          <p:cNvSpPr txBox="1"/>
          <p:nvPr/>
        </p:nvSpPr>
        <p:spPr>
          <a:xfrm>
            <a:off x="5852175" y="24478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" name="Google Shape;163;p21">
            <a:extLst>
              <a:ext uri="{FF2B5EF4-FFF2-40B4-BE49-F238E27FC236}">
                <a16:creationId xmlns:a16="http://schemas.microsoft.com/office/drawing/2014/main" id="{3A304941-595D-C700-F0C8-C49525B01D6F}"/>
              </a:ext>
            </a:extLst>
          </p:cNvPr>
          <p:cNvSpPr txBox="1"/>
          <p:nvPr/>
        </p:nvSpPr>
        <p:spPr>
          <a:xfrm>
            <a:off x="1203187" y="156712"/>
            <a:ext cx="502449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Job Assignment</a:t>
            </a:r>
            <a:endParaRPr sz="24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/>
          <p:nvPr/>
        </p:nvSpPr>
        <p:spPr>
          <a:xfrm>
            <a:off x="1291450" y="994425"/>
            <a:ext cx="5442900" cy="315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Vaishali Jeenwal: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Implemented Base Project – Structured the project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 Design for all pages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 Page Implementation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Login Page Implementation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Password Implementation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Password Implementation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Page Implementation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 handling and exception management.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 Handling and Data Management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Maintained Version Control – Git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Prepared PPT and Report Document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Coordination with Mentor(TA)  and Team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Code Review</a:t>
            </a:r>
            <a:endParaRPr sz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Google Shape;163;p21">
            <a:extLst>
              <a:ext uri="{FF2B5EF4-FFF2-40B4-BE49-F238E27FC236}">
                <a16:creationId xmlns:a16="http://schemas.microsoft.com/office/drawing/2014/main" id="{2A8DB15A-77A6-3410-3CA6-1818975DF809}"/>
              </a:ext>
            </a:extLst>
          </p:cNvPr>
          <p:cNvSpPr txBox="1"/>
          <p:nvPr/>
        </p:nvSpPr>
        <p:spPr>
          <a:xfrm>
            <a:off x="1203187" y="156712"/>
            <a:ext cx="502449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Job Assignment Cont.</a:t>
            </a:r>
            <a:endParaRPr sz="24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p21">
            <a:extLst>
              <a:ext uri="{FF2B5EF4-FFF2-40B4-BE49-F238E27FC236}">
                <a16:creationId xmlns:a16="http://schemas.microsoft.com/office/drawing/2014/main" id="{B1C0F8A0-6B28-7396-535E-3052D1116C7A}"/>
              </a:ext>
            </a:extLst>
          </p:cNvPr>
          <p:cNvSpPr txBox="1"/>
          <p:nvPr/>
        </p:nvSpPr>
        <p:spPr>
          <a:xfrm>
            <a:off x="1203187" y="156712"/>
            <a:ext cx="502449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Job Assignment Cont.</a:t>
            </a:r>
          </a:p>
        </p:txBody>
      </p:sp>
      <p:sp>
        <p:nvSpPr>
          <p:cNvPr id="3" name="Google Shape;294;p41">
            <a:extLst>
              <a:ext uri="{FF2B5EF4-FFF2-40B4-BE49-F238E27FC236}">
                <a16:creationId xmlns:a16="http://schemas.microsoft.com/office/drawing/2014/main" id="{9197527E-B379-733C-F654-3EAE4077C823}"/>
              </a:ext>
            </a:extLst>
          </p:cNvPr>
          <p:cNvSpPr txBox="1"/>
          <p:nvPr/>
        </p:nvSpPr>
        <p:spPr>
          <a:xfrm>
            <a:off x="1291450" y="994425"/>
            <a:ext cx="54429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Akshitha</a:t>
            </a:r>
            <a:r>
              <a:rPr lang="en-IN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Kamshetty</a:t>
            </a:r>
            <a:r>
              <a:rPr lang="en-IN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 Strength analysis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Maintained Version Control – Git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 Document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UML Class Diagram for System Design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Coordination with Mentor(TA) and Team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Code Review</a:t>
            </a:r>
          </a:p>
        </p:txBody>
      </p:sp>
    </p:spTree>
    <p:extLst>
      <p:ext uri="{BB962C8B-B14F-4D97-AF65-F5344CB8AC3E}">
        <p14:creationId xmlns:p14="http://schemas.microsoft.com/office/powerpoint/2010/main" val="163222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2"/>
          <p:cNvSpPr txBox="1"/>
          <p:nvPr/>
        </p:nvSpPr>
        <p:spPr>
          <a:xfrm>
            <a:off x="1291450" y="994425"/>
            <a:ext cx="544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02" name="Google Shape;302;p42"/>
          <p:cNvSpPr txBox="1"/>
          <p:nvPr/>
        </p:nvSpPr>
        <p:spPr>
          <a:xfrm>
            <a:off x="483388" y="1292465"/>
            <a:ext cx="7440600" cy="2558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chemeClr val="tx2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Password-Manager Friendly (PMF): Semantic Annotations to Improve the Effectiveness of Password Managers</a:t>
            </a:r>
            <a:endParaRPr sz="1200" b="1" dirty="0">
              <a:solidFill>
                <a:schemeClr val="tx2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By Quentin Stafford-Fraser</a:t>
            </a:r>
            <a:endParaRPr lang="en-IN" sz="1200" dirty="0">
              <a:solidFill>
                <a:schemeClr val="tx2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200" dirty="0">
                <a:solidFill>
                  <a:schemeClr val="tx2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https://www.academia.edu/48084224/Password_Manager_Friendly_PMF_Semantic_Annotations_to_Improve_the_Effectiveness_of_Password_Managers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chemeClr val="tx2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 Study for an Ideal Password Management System</a:t>
            </a:r>
            <a:endParaRPr sz="1200" b="1" dirty="0">
              <a:solidFill>
                <a:schemeClr val="tx2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By Shivam K. Shinde, Mohit V. Deshpande</a:t>
            </a:r>
            <a:endParaRPr sz="1200" dirty="0">
              <a:solidFill>
                <a:schemeClr val="tx2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https://www.ijraset.com/research-paper/an-ideal-password-management-system</a:t>
            </a:r>
            <a:endParaRPr sz="1200" dirty="0">
              <a:solidFill>
                <a:schemeClr val="tx2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  <p:sp>
        <p:nvSpPr>
          <p:cNvPr id="2" name="Google Shape;163;p21">
            <a:extLst>
              <a:ext uri="{FF2B5EF4-FFF2-40B4-BE49-F238E27FC236}">
                <a16:creationId xmlns:a16="http://schemas.microsoft.com/office/drawing/2014/main" id="{8B52FE75-6EE7-8E55-1922-F3BD9CCFD587}"/>
              </a:ext>
            </a:extLst>
          </p:cNvPr>
          <p:cNvSpPr txBox="1"/>
          <p:nvPr/>
        </p:nvSpPr>
        <p:spPr>
          <a:xfrm>
            <a:off x="1203187" y="156712"/>
            <a:ext cx="502449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3;p21">
            <a:extLst>
              <a:ext uri="{FF2B5EF4-FFF2-40B4-BE49-F238E27FC236}">
                <a16:creationId xmlns:a16="http://schemas.microsoft.com/office/drawing/2014/main" id="{1BF778DB-BC93-EC5F-BE32-72A6896EA178}"/>
              </a:ext>
            </a:extLst>
          </p:cNvPr>
          <p:cNvSpPr txBox="1"/>
          <p:nvPr/>
        </p:nvSpPr>
        <p:spPr>
          <a:xfrm>
            <a:off x="1203187" y="153516"/>
            <a:ext cx="502449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sz="24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Google Shape;162;p21">
            <a:extLst>
              <a:ext uri="{FF2B5EF4-FFF2-40B4-BE49-F238E27FC236}">
                <a16:creationId xmlns:a16="http://schemas.microsoft.com/office/drawing/2014/main" id="{5AACEB28-9C0A-42FD-9197-DB7612331E44}"/>
              </a:ext>
            </a:extLst>
          </p:cNvPr>
          <p:cNvSpPr txBox="1"/>
          <p:nvPr/>
        </p:nvSpPr>
        <p:spPr>
          <a:xfrm>
            <a:off x="990601" y="770398"/>
            <a:ext cx="2990194" cy="4219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98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Description</a:t>
            </a:r>
          </a:p>
          <a:p>
            <a:pPr marL="1270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n" sz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8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Design</a:t>
            </a:r>
          </a:p>
          <a:p>
            <a:pPr marL="1270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n" sz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8450" indent="-171450">
              <a:lnSpc>
                <a:spcPct val="115000"/>
              </a:lnSpc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  <a:p>
            <a:pPr marL="127000">
              <a:lnSpc>
                <a:spcPct val="115000"/>
              </a:lnSpc>
              <a:buClr>
                <a:schemeClr val="dk1"/>
              </a:buClr>
              <a:buSzPts val="1600"/>
            </a:pPr>
            <a:endParaRPr lang="en" sz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8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</a:p>
          <a:p>
            <a:pPr marL="1270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n" sz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8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 &amp; Future Work</a:t>
            </a:r>
          </a:p>
          <a:p>
            <a:pPr marL="1270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n" sz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8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  <a:p>
            <a:pPr marL="1270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n" sz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8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</a:p>
          <a:p>
            <a:pPr marL="1270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n" sz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8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Job Assignment</a:t>
            </a:r>
          </a:p>
          <a:p>
            <a:pPr marL="1270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n" sz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8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Refrences</a:t>
            </a:r>
          </a:p>
          <a:p>
            <a:pPr marL="1270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n" sz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8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02405A32-9879-5494-7C6F-D484A9B3D3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7444" y="654309"/>
            <a:ext cx="5434832" cy="3752153"/>
          </a:xfrm>
          <a:prstGeom prst="rect">
            <a:avLst/>
          </a:prstGeom>
        </p:spPr>
      </p:pic>
      <p:sp>
        <p:nvSpPr>
          <p:cNvPr id="3" name="Google Shape;163;p21">
            <a:extLst>
              <a:ext uri="{FF2B5EF4-FFF2-40B4-BE49-F238E27FC236}">
                <a16:creationId xmlns:a16="http://schemas.microsoft.com/office/drawing/2014/main" id="{7417C23C-1199-0088-15A8-9550F9476255}"/>
              </a:ext>
            </a:extLst>
          </p:cNvPr>
          <p:cNvSpPr txBox="1"/>
          <p:nvPr/>
        </p:nvSpPr>
        <p:spPr>
          <a:xfrm>
            <a:off x="1145684" y="39289"/>
            <a:ext cx="502449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IN" sz="24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08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9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/>
        </p:nvSpPr>
        <p:spPr>
          <a:xfrm>
            <a:off x="1203187" y="1325285"/>
            <a:ext cx="5921497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98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Managing passwords in the digital age presents significant challenges and security risks</a:t>
            </a:r>
          </a:p>
          <a:p>
            <a:pPr marL="1270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sz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8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Remembering and organizing passwords, often resulting in weak or reused passwords</a:t>
            </a:r>
            <a:endParaRPr sz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Google Shape;163;p21">
            <a:extLst>
              <a:ext uri="{FF2B5EF4-FFF2-40B4-BE49-F238E27FC236}">
                <a16:creationId xmlns:a16="http://schemas.microsoft.com/office/drawing/2014/main" id="{F3D9A9CF-9FB9-F526-617A-105A616B8EC4}"/>
              </a:ext>
            </a:extLst>
          </p:cNvPr>
          <p:cNvSpPr txBox="1"/>
          <p:nvPr/>
        </p:nvSpPr>
        <p:spPr>
          <a:xfrm>
            <a:off x="1203187" y="153516"/>
            <a:ext cx="502449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Description</a:t>
            </a:r>
            <a:endParaRPr sz="24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081" y="2157414"/>
            <a:ext cx="4356014" cy="2557462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2"/>
          <p:cNvSpPr txBox="1"/>
          <p:nvPr/>
        </p:nvSpPr>
        <p:spPr>
          <a:xfrm>
            <a:off x="595395" y="1057577"/>
            <a:ext cx="7065900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The surge in online services underscores the urgency of strong password management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" sz="1200" dirty="0">
              <a:solidFill>
                <a:schemeClr val="tx2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Rising cyberattacks, data breaches, and identity theft accentuate the need for a reliable solution to protect sensitive information</a:t>
            </a:r>
            <a:endParaRPr sz="1200" dirty="0">
              <a:solidFill>
                <a:schemeClr val="tx2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  <p:sp>
        <p:nvSpPr>
          <p:cNvPr id="2" name="Google Shape;163;p21">
            <a:extLst>
              <a:ext uri="{FF2B5EF4-FFF2-40B4-BE49-F238E27FC236}">
                <a16:creationId xmlns:a16="http://schemas.microsoft.com/office/drawing/2014/main" id="{CA012958-CAB3-3040-3C81-D497A0BA6F13}"/>
              </a:ext>
            </a:extLst>
          </p:cNvPr>
          <p:cNvSpPr txBox="1"/>
          <p:nvPr/>
        </p:nvSpPr>
        <p:spPr>
          <a:xfrm>
            <a:off x="1203187" y="153516"/>
            <a:ext cx="502449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Motivation Of The Project</a:t>
            </a:r>
            <a:endParaRPr lang="en-IN" sz="800" b="1" dirty="0">
              <a:solidFill>
                <a:schemeClr val="tx2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/>
        </p:nvSpPr>
        <p:spPr>
          <a:xfrm>
            <a:off x="576622" y="1520354"/>
            <a:ext cx="6825900" cy="188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98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Our project focuses on developing a robust Password Management System to address these challenges.</a:t>
            </a:r>
            <a:endParaRPr sz="1200" dirty="0">
              <a:solidFill>
                <a:schemeClr val="tx2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6286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chemeClr val="tx2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298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The system will provide users with an efficient and secure means of creating, storing, and retrieving passwords, ultimately enhancing their online security posture.</a:t>
            </a:r>
          </a:p>
          <a:p>
            <a:pPr marL="298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lang="en" sz="1200" dirty="0">
              <a:solidFill>
                <a:schemeClr val="tx2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298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Send an alert notification to the user if the password hasn't been changed for the last 3 months</a:t>
            </a:r>
            <a:endParaRPr sz="1200" dirty="0">
              <a:solidFill>
                <a:schemeClr val="tx2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  <p:sp>
        <p:nvSpPr>
          <p:cNvPr id="2" name="Google Shape;163;p21">
            <a:extLst>
              <a:ext uri="{FF2B5EF4-FFF2-40B4-BE49-F238E27FC236}">
                <a16:creationId xmlns:a16="http://schemas.microsoft.com/office/drawing/2014/main" id="{DC3F4CE6-403D-137C-A76B-B1FA4078E3F6}"/>
              </a:ext>
            </a:extLst>
          </p:cNvPr>
          <p:cNvSpPr txBox="1"/>
          <p:nvPr/>
        </p:nvSpPr>
        <p:spPr>
          <a:xfrm>
            <a:off x="1203187" y="153516"/>
            <a:ext cx="502449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Scope Of The Project</a:t>
            </a:r>
            <a:endParaRPr sz="24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/>
        </p:nvSpPr>
        <p:spPr>
          <a:xfrm>
            <a:off x="1048125" y="1451600"/>
            <a:ext cx="6209925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and implement a user-friendly Password Management System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Prioritizing:</a:t>
            </a: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Emphasizing both security and convenience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" sz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Centralized Platform: </a:t>
            </a: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Providing a single platform for password management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" sz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Simplify User Experience: </a:t>
            </a: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Making password management easy and efficient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" sz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Minimize Risk: </a:t>
            </a:r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Reducing the likelihood of unauthorized access to personal account</a:t>
            </a:r>
          </a:p>
        </p:txBody>
      </p:sp>
      <p:sp>
        <p:nvSpPr>
          <p:cNvPr id="2" name="Google Shape;163;p21">
            <a:extLst>
              <a:ext uri="{FF2B5EF4-FFF2-40B4-BE49-F238E27FC236}">
                <a16:creationId xmlns:a16="http://schemas.microsoft.com/office/drawing/2014/main" id="{359D204B-E09D-21B0-26D0-2E54C303A6D6}"/>
              </a:ext>
            </a:extLst>
          </p:cNvPr>
          <p:cNvSpPr txBox="1"/>
          <p:nvPr/>
        </p:nvSpPr>
        <p:spPr>
          <a:xfrm>
            <a:off x="1203187" y="153516"/>
            <a:ext cx="502449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 Of The Project</a:t>
            </a:r>
            <a:endParaRPr sz="24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/>
        </p:nvSpPr>
        <p:spPr>
          <a:xfrm>
            <a:off x="845701" y="1247862"/>
            <a:ext cx="6391800" cy="209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98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 strong encryption techniques to ensure the confidentiality of stored passwords.</a:t>
            </a:r>
            <a:b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" sz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8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seamless process for generating complex passwords and storing them securely.</a:t>
            </a:r>
            <a:b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sz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8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an intuitive and visually appealing user interface to enhance usability.</a:t>
            </a:r>
            <a:b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sz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8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 secure and efficient retrieval of passwords when needed.</a:t>
            </a:r>
            <a:endParaRPr sz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Google Shape;163;p21">
            <a:extLst>
              <a:ext uri="{FF2B5EF4-FFF2-40B4-BE49-F238E27FC236}">
                <a16:creationId xmlns:a16="http://schemas.microsoft.com/office/drawing/2014/main" id="{6C8BB403-911A-73E2-AC6D-B9C420DE09FB}"/>
              </a:ext>
            </a:extLst>
          </p:cNvPr>
          <p:cNvSpPr txBox="1"/>
          <p:nvPr/>
        </p:nvSpPr>
        <p:spPr>
          <a:xfrm>
            <a:off x="1203187" y="153516"/>
            <a:ext cx="502449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Objectives</a:t>
            </a:r>
            <a:endParaRPr sz="24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p21">
            <a:extLst>
              <a:ext uri="{FF2B5EF4-FFF2-40B4-BE49-F238E27FC236}">
                <a16:creationId xmlns:a16="http://schemas.microsoft.com/office/drawing/2014/main" id="{4E53DE37-F6FE-180F-F7E2-554ECE445555}"/>
              </a:ext>
            </a:extLst>
          </p:cNvPr>
          <p:cNvSpPr txBox="1"/>
          <p:nvPr/>
        </p:nvSpPr>
        <p:spPr>
          <a:xfrm>
            <a:off x="1203187" y="153516"/>
            <a:ext cx="502449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Design</a:t>
            </a:r>
            <a:endParaRPr sz="24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8E5845-68D2-2697-BB51-EE9ECC9C2B6B}"/>
              </a:ext>
            </a:extLst>
          </p:cNvPr>
          <p:cNvSpPr txBox="1"/>
          <p:nvPr/>
        </p:nvSpPr>
        <p:spPr>
          <a:xfrm>
            <a:off x="885825" y="871538"/>
            <a:ext cx="5341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Level Design</a:t>
            </a:r>
          </a:p>
        </p:txBody>
      </p:sp>
      <p:pic>
        <p:nvPicPr>
          <p:cNvPr id="4" name="Google Shape;182;p24">
            <a:extLst>
              <a:ext uri="{FF2B5EF4-FFF2-40B4-BE49-F238E27FC236}">
                <a16:creationId xmlns:a16="http://schemas.microsoft.com/office/drawing/2014/main" id="{B0E9CB23-36D3-055D-80EA-273DF29FBCF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940" y="1312591"/>
            <a:ext cx="6175642" cy="2892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938921F-5D26-176C-5D25-2C71AA2AF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264444"/>
            <a:ext cx="7585544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63;p21">
            <a:extLst>
              <a:ext uri="{FF2B5EF4-FFF2-40B4-BE49-F238E27FC236}">
                <a16:creationId xmlns:a16="http://schemas.microsoft.com/office/drawing/2014/main" id="{4F4F0008-8026-ED32-C336-34017448C93A}"/>
              </a:ext>
            </a:extLst>
          </p:cNvPr>
          <p:cNvSpPr txBox="1"/>
          <p:nvPr/>
        </p:nvSpPr>
        <p:spPr>
          <a:xfrm>
            <a:off x="1203187" y="153516"/>
            <a:ext cx="502449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UML Class Diagram</a:t>
            </a:r>
            <a:endParaRPr sz="24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56825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4650D87C792D4FB72797862324A4EB" ma:contentTypeVersion="0" ma:contentTypeDescription="Create a new document." ma:contentTypeScope="" ma:versionID="d7e2a9491df07d8717e9d69a1c9cb2df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764bea3eb9b1a5be8fd57fac5fb459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31FA74B-F830-44A5-A340-5E7EEF66E52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D0727A-54E9-46C1-B068-B3E774203B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732</TotalTime>
  <Words>1088</Words>
  <Application>Microsoft Office PowerPoint</Application>
  <PresentationFormat>On-screen Show (16:9)</PresentationFormat>
  <Paragraphs>179</Paragraphs>
  <Slides>20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Trebuchet MS</vt:lpstr>
      <vt:lpstr>Wingdings 3</vt:lpstr>
      <vt:lpstr>Facet</vt:lpstr>
      <vt:lpstr>Password Management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Password Management System</dc:title>
  <dc:creator>Akanksha Gupta</dc:creator>
  <cp:lastModifiedBy>Akanksha Gupta</cp:lastModifiedBy>
  <cp:revision>38</cp:revision>
  <dcterms:modified xsi:type="dcterms:W3CDTF">2023-08-12T19:54:30Z</dcterms:modified>
</cp:coreProperties>
</file>